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A50021"/>
    <a:srgbClr val="FF3300"/>
    <a:srgbClr val="80008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3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1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4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8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7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4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1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0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0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60AD-B238-4DF3-BD34-8168B5DB840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3E015-DD79-4010-B975-3CE8A40C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5.jpeg"/><Relationship Id="rId7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6.gif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5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50582" cy="3546619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CC009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ru-RU" sz="4900" b="1" dirty="0" smtClean="0">
                <a:solidFill>
                  <a:srgbClr val="CC0099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ru-RU" sz="4900" b="1" dirty="0" smtClean="0">
                <a:solidFill>
                  <a:srgbClr val="FF33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  <a:t>Краткосрочный </a:t>
            </a:r>
            <a:br>
              <a:rPr lang="ru-RU" sz="4900" b="1" dirty="0" smtClean="0">
                <a:solidFill>
                  <a:srgbClr val="FF33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</a:br>
            <a:r>
              <a:rPr lang="ru-RU" sz="4900" b="1" dirty="0" smtClean="0">
                <a:solidFill>
                  <a:srgbClr val="FF33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  <a:t>информационно-творческий проект </a:t>
            </a:r>
            <a:br>
              <a:rPr lang="ru-RU" sz="4900" b="1" dirty="0" smtClean="0">
                <a:solidFill>
                  <a:srgbClr val="FF33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</a:br>
            <a:r>
              <a:rPr lang="ru-RU" sz="9800" b="1" dirty="0" smtClean="0">
                <a:solidFill>
                  <a:srgbClr val="FFC000"/>
                </a:solidFill>
                <a:latin typeface="Franklin Gothic Heavy" panose="020B0903020102020204" pitchFamily="34" charset="0"/>
              </a:rPr>
              <a:t>«</a:t>
            </a:r>
            <a:r>
              <a:rPr lang="ru-RU" sz="9800" b="1" dirty="0" smtClean="0">
                <a:solidFill>
                  <a:srgbClr val="C00000"/>
                </a:solidFill>
                <a:latin typeface="Franklin Gothic Heavy" panose="020B0903020102020204" pitchFamily="34" charset="0"/>
              </a:rPr>
              <a:t>К</a:t>
            </a:r>
            <a:r>
              <a:rPr lang="ru-RU" sz="9800" b="1" dirty="0" smtClean="0">
                <a:solidFill>
                  <a:srgbClr val="FF3300"/>
                </a:solidFill>
                <a:latin typeface="Franklin Gothic Heavy" panose="020B0903020102020204" pitchFamily="34" charset="0"/>
              </a:rPr>
              <a:t>р</a:t>
            </a:r>
            <a:r>
              <a:rPr lang="ru-RU" sz="9800" b="1" dirty="0" smtClean="0">
                <a:solidFill>
                  <a:srgbClr val="FFC000"/>
                </a:solidFill>
                <a:latin typeface="Franklin Gothic Heavy" panose="020B0903020102020204" pitchFamily="34" charset="0"/>
              </a:rPr>
              <a:t>а</a:t>
            </a:r>
            <a:r>
              <a:rPr lang="ru-RU" sz="9800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с</a:t>
            </a:r>
            <a:r>
              <a:rPr lang="ru-RU" sz="9800" b="1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к</a:t>
            </a:r>
            <a:r>
              <a:rPr lang="ru-RU" sz="9800" b="1" dirty="0" smtClean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и</a:t>
            </a:r>
            <a:r>
              <a:rPr lang="ru-RU" sz="9800" b="1" dirty="0" smtClean="0">
                <a:latin typeface="Franklin Gothic Heavy" panose="020B0903020102020204" pitchFamily="34" charset="0"/>
              </a:rPr>
              <a:t> </a:t>
            </a:r>
            <a:r>
              <a:rPr lang="ru-RU" sz="9800" b="1" dirty="0" smtClean="0">
                <a:solidFill>
                  <a:srgbClr val="800080"/>
                </a:solidFill>
                <a:latin typeface="Franklin Gothic Heavy" panose="020B0903020102020204" pitchFamily="34" charset="0"/>
              </a:rPr>
              <a:t>о</a:t>
            </a:r>
            <a:r>
              <a:rPr lang="ru-RU" sz="9800" b="1" dirty="0" smtClean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с</a:t>
            </a:r>
            <a:r>
              <a:rPr lang="ru-RU" sz="9800" b="1" dirty="0" smtClean="0">
                <a:solidFill>
                  <a:srgbClr val="00B0F0"/>
                </a:solidFill>
                <a:latin typeface="Franklin Gothic Heavy" panose="020B0903020102020204" pitchFamily="34" charset="0"/>
              </a:rPr>
              <a:t>е</a:t>
            </a:r>
            <a:r>
              <a:rPr lang="ru-RU" sz="9800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н</a:t>
            </a:r>
            <a:r>
              <a:rPr lang="ru-RU" sz="9800" b="1" dirty="0" smtClean="0">
                <a:solidFill>
                  <a:srgbClr val="FFC000"/>
                </a:solidFill>
                <a:latin typeface="Franklin Gothic Heavy" panose="020B0903020102020204" pitchFamily="34" charset="0"/>
              </a:rPr>
              <a:t>и</a:t>
            </a:r>
            <a:r>
              <a:rPr lang="ru-RU" sz="9800" b="1" dirty="0" smtClean="0">
                <a:solidFill>
                  <a:srgbClr val="FF3300"/>
                </a:solidFill>
                <a:latin typeface="Franklin Gothic Heavy" panose="020B0903020102020204" pitchFamily="34" charset="0"/>
              </a:rPr>
              <a:t>»</a:t>
            </a:r>
            <a:endParaRPr lang="ru-RU" sz="9800" b="1" dirty="0">
              <a:solidFill>
                <a:srgbClr val="FF33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62945"/>
            <a:ext cx="9144000" cy="1662545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rgbClr val="0066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  <a:t>Автор проекта - воспитатель</a:t>
            </a:r>
          </a:p>
          <a:p>
            <a:pPr algn="r"/>
            <a:r>
              <a:rPr lang="ru-RU" sz="3600" b="1" dirty="0" smtClean="0">
                <a:solidFill>
                  <a:srgbClr val="006600"/>
                </a:solidFill>
                <a:latin typeface="Franklin Gothic Heavy" panose="020B0903020102020204" pitchFamily="34" charset="0"/>
                <a:cs typeface="Lucida Sans Unicode" panose="020B0602030504020204" pitchFamily="34" charset="0"/>
              </a:rPr>
              <a:t>Стародубцева Галина Петровна</a:t>
            </a:r>
            <a:endParaRPr lang="ru-RU" sz="3600" b="1" dirty="0">
              <a:solidFill>
                <a:srgbClr val="006600"/>
              </a:solidFill>
              <a:latin typeface="Franklin Gothic Heavy" panose="020B0903020102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45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5" y="2604655"/>
            <a:ext cx="4211781" cy="3158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Совместная деятельность</a:t>
            </a:r>
            <a:endParaRPr lang="ru-RU" b="1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5" y="1437411"/>
            <a:ext cx="3662216" cy="2746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5" y="750601"/>
            <a:ext cx="3519343" cy="263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72" y="3554989"/>
            <a:ext cx="4163292" cy="3122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3" descr="дет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46" y="5266099"/>
            <a:ext cx="2286000" cy="168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3" y="0"/>
            <a:ext cx="1185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3211" y="786590"/>
            <a:ext cx="4481945" cy="336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9" y="3397994"/>
            <a:ext cx="4250487" cy="3189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757">
            <a:off x="353128" y="962072"/>
            <a:ext cx="4184073" cy="313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92">
            <a:off x="7341201" y="2892750"/>
            <a:ext cx="4359564" cy="326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" y="-13646"/>
            <a:ext cx="12098412" cy="68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9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0" y="568037"/>
            <a:ext cx="4045527" cy="3034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35" y="3851564"/>
            <a:ext cx="3823855" cy="286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0" y="568037"/>
            <a:ext cx="3574473" cy="2680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3477491"/>
            <a:ext cx="4322619" cy="324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9" y="4516581"/>
            <a:ext cx="12192002" cy="6719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88" cy="68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9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2480">
            <a:off x="807296" y="913374"/>
            <a:ext cx="3128820" cy="2346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20" y="180114"/>
            <a:ext cx="4160982" cy="3120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6" y="2847109"/>
            <a:ext cx="2761386" cy="368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64" y="3096494"/>
            <a:ext cx="2696442" cy="3595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599">
            <a:off x="8842966" y="411437"/>
            <a:ext cx="2512869" cy="335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30" y="3096494"/>
            <a:ext cx="2512869" cy="335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0607" y="3362327"/>
            <a:ext cx="3535220" cy="265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" y="0"/>
            <a:ext cx="12014954" cy="67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05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Итоговое НОД</a:t>
            </a:r>
            <a:endParaRPr lang="ru-RU" sz="4800" b="1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/>
          <a:stretch/>
        </p:blipFill>
        <p:spPr>
          <a:xfrm>
            <a:off x="8028712" y="365125"/>
            <a:ext cx="3574471" cy="2171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/>
          <a:stretch/>
        </p:blipFill>
        <p:spPr>
          <a:xfrm>
            <a:off x="4620491" y="4349076"/>
            <a:ext cx="2951018" cy="2171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2"/>
          <a:stretch/>
        </p:blipFill>
        <p:spPr>
          <a:xfrm>
            <a:off x="838200" y="1791046"/>
            <a:ext cx="3962400" cy="229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5" y="4412981"/>
            <a:ext cx="3851565" cy="1949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1"/>
          <a:stretch/>
        </p:blipFill>
        <p:spPr>
          <a:xfrm>
            <a:off x="438150" y="4349076"/>
            <a:ext cx="3856759" cy="2246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1996910"/>
            <a:ext cx="4128655" cy="219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4" y="0"/>
            <a:ext cx="12027476" cy="67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4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9524"/>
          <a:stretch/>
        </p:blipFill>
        <p:spPr>
          <a:xfrm>
            <a:off x="928254" y="243934"/>
            <a:ext cx="4655127" cy="2956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5625"/>
          <a:stretch/>
        </p:blipFill>
        <p:spPr>
          <a:xfrm>
            <a:off x="1233054" y="3316451"/>
            <a:ext cx="5430982" cy="3071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1" y="428239"/>
            <a:ext cx="4469824" cy="595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0" y="0"/>
            <a:ext cx="11933959" cy="66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70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30982" y="706583"/>
            <a:ext cx="6317673" cy="302029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з</a:t>
            </a:r>
            <a:r>
              <a:rPr lang="ru-RU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ru-RU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в</a:t>
            </a:r>
            <a:r>
              <a:rPr lang="ru-RU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нимание!</a:t>
            </a:r>
            <a:endParaRPr lang="ru-RU" sz="54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48" y="2687782"/>
            <a:ext cx="2817670" cy="4170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1" y="4655126"/>
            <a:ext cx="1741776" cy="1039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6" y="0"/>
            <a:ext cx="1199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76"/>
            <a:ext cx="12192001" cy="6861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Цель проекта</a:t>
            </a:r>
            <a:endParaRPr lang="ru-RU" b="1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" y="1825625"/>
            <a:ext cx="8395855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создание условий для развития познавательных и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творческих способностей детей в процессе разработки совместного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проекта «Краски осени!».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" y="1"/>
            <a:ext cx="12129655" cy="6650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7" y="5390503"/>
            <a:ext cx="1925783" cy="12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4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Задачи проекта</a:t>
            </a:r>
            <a:endParaRPr lang="ru-RU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обобщить и систематизировать представления детей об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осенних изменениях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в природе, о характерных сезонных явлениях;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расширить представления детей о многообразии и пользе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осенних даров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природы;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развивать умение видеть красоту окружающего природного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мира, разнообразие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его красок и форм через наблюдения во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время прогулок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, при рассматривании иллюстраций и картин художников;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33682"/>
            <a:ext cx="12081164" cy="68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3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89709"/>
            <a:ext cx="10515600" cy="538725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расширять и активизировать речевой запас детей на </a:t>
            </a:r>
            <a:r>
              <a:rPr lang="ru-RU" sz="3200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основе углубления </a:t>
            </a: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представлений об окружающем;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развивать способность применять сформированные умения и </a:t>
            </a:r>
            <a:r>
              <a:rPr lang="ru-RU" sz="3200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навыки связной </a:t>
            </a: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речи в различных ситуациях общения;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способствовать развитию памяти, восприятия;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воспитывать у детей бережное отношение к природе.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92" y="4478699"/>
            <a:ext cx="3459739" cy="2487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08672"/>
            <a:ext cx="12081164" cy="6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8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Предполагаемый результат</a:t>
            </a:r>
            <a:endParaRPr lang="ru-RU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закрепление знаний и представлений детей об осени, её признаках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и дарах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;</a:t>
            </a:r>
          </a:p>
          <a:p>
            <a:pPr lvl="0"/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расширение и активизация речевого запаса детей на основе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углубления и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обобщения представлений об окружающем, а также в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процессе знакомства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с рассказами, стихами, пословицами, загадками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осенней тематики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;</a:t>
            </a:r>
          </a:p>
          <a:p>
            <a:pPr lvl="0"/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применение сформированных навыков связной речи в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различных ситуациях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общения;</a:t>
            </a:r>
          </a:p>
          <a:p>
            <a:pPr lvl="0"/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отражение знаний, накопленных в процессе реализации проекта,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в различных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видах деятельности (изобразительной,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театрализованной, умственной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, игровой);</a:t>
            </a:r>
          </a:p>
          <a:p>
            <a:pPr lvl="0"/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заинтересованность и активное участие родителей в </a:t>
            </a:r>
            <a:r>
              <a:rPr lang="ru-RU" sz="3200" b="1" dirty="0" smtClean="0">
                <a:solidFill>
                  <a:srgbClr val="A50021"/>
                </a:solidFill>
                <a:latin typeface="Franklin Gothic Heavy" panose="020B0903020102020204" pitchFamily="34" charset="0"/>
              </a:rPr>
              <a:t>образовательном процессе </a:t>
            </a:r>
            <a:r>
              <a:rPr lang="ru-RU" sz="3200" b="1" dirty="0">
                <a:solidFill>
                  <a:srgbClr val="A50021"/>
                </a:solidFill>
                <a:latin typeface="Franklin Gothic Heavy" panose="020B0903020102020204" pitchFamily="34" charset="0"/>
              </a:rPr>
              <a:t>детского сада.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04811"/>
            <a:ext cx="11859491" cy="66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2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Художественная литература</a:t>
            </a:r>
            <a:endParaRPr lang="ru-RU" b="1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7" y="1520825"/>
            <a:ext cx="3338097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88" y="1797916"/>
            <a:ext cx="3717285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67" y="1294953"/>
            <a:ext cx="2676836" cy="4205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" y="147060"/>
            <a:ext cx="12228515" cy="65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70" y="720435"/>
            <a:ext cx="3834246" cy="511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6" y="1219201"/>
            <a:ext cx="3846206" cy="520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84" y="436418"/>
            <a:ext cx="3462648" cy="472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8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0"/>
            <a:ext cx="12192000" cy="6885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Franklin Gothic Heavy" panose="020B0903020102020204" pitchFamily="34" charset="0"/>
              </a:rPr>
              <a:t>Работа с родителями</a:t>
            </a:r>
            <a:endParaRPr lang="ru-RU" sz="4800" b="1" dirty="0">
              <a:solidFill>
                <a:srgbClr val="0066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74" y="2001980"/>
            <a:ext cx="268605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6" y="1801090"/>
            <a:ext cx="3022207" cy="4211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63" y="1524603"/>
            <a:ext cx="2923558" cy="4134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06" y="928255"/>
            <a:ext cx="3367788" cy="5238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60"/>
            <a:ext cx="11964151" cy="67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68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38" y="464125"/>
            <a:ext cx="342842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125">
            <a:off x="8326781" y="759680"/>
            <a:ext cx="3181093" cy="450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4530">
            <a:off x="954186" y="1672385"/>
            <a:ext cx="3105695" cy="439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06" y="2341417"/>
            <a:ext cx="3037114" cy="429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5" y="0"/>
            <a:ext cx="2355738" cy="2877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10" y="4752109"/>
            <a:ext cx="3689264" cy="2319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29" y="23810"/>
            <a:ext cx="12094585" cy="681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2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225</Words>
  <Application>Microsoft Office PowerPoint</Application>
  <PresentationFormat>Широкоэкранный</PresentationFormat>
  <Paragraphs>28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Franklin Gothic Heavy</vt:lpstr>
      <vt:lpstr>Lucida Sans Unicode</vt:lpstr>
      <vt:lpstr>Wingdings</vt:lpstr>
      <vt:lpstr>Тема Office</vt:lpstr>
      <vt:lpstr> Краткосрочный  информационно-творческий проект  «Краски осени»</vt:lpstr>
      <vt:lpstr>Цель проекта</vt:lpstr>
      <vt:lpstr>Задачи проекта</vt:lpstr>
      <vt:lpstr>Презентация PowerPoint</vt:lpstr>
      <vt:lpstr>Предполагаемый результат</vt:lpstr>
      <vt:lpstr>Художественная литература</vt:lpstr>
      <vt:lpstr>Презентация PowerPoint</vt:lpstr>
      <vt:lpstr>Работа с родителями</vt:lpstr>
      <vt:lpstr>Презентация PowerPoint</vt:lpstr>
      <vt:lpstr>Совместная деятельность</vt:lpstr>
      <vt:lpstr>Презентация PowerPoint</vt:lpstr>
      <vt:lpstr>Презентация PowerPoint</vt:lpstr>
      <vt:lpstr>Презентация PowerPoint</vt:lpstr>
      <vt:lpstr>Итоговое НОД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информационно-творческий проект «Краски осени»</dc:title>
  <dc:creator>admin</dc:creator>
  <cp:lastModifiedBy>admin</cp:lastModifiedBy>
  <cp:revision>22</cp:revision>
  <dcterms:created xsi:type="dcterms:W3CDTF">2021-09-26T16:29:12Z</dcterms:created>
  <dcterms:modified xsi:type="dcterms:W3CDTF">2021-09-27T06:10:27Z</dcterms:modified>
</cp:coreProperties>
</file>